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881813" cy="100155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  <a:srgbClr val="FF0066"/>
    <a:srgbClr val="9900CC"/>
    <a:srgbClr val="CC00FF"/>
    <a:srgbClr val="FF3300"/>
    <a:srgbClr val="3333FF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528" y="2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03" tIns="45652" rIns="91303" bIns="45652" numCol="1" anchor="t" anchorCtr="0" compatLnSpc="1">
            <a:prstTxWarp prst="textNoShape">
              <a:avLst/>
            </a:prstTxWarp>
          </a:bodyPr>
          <a:lstStyle>
            <a:lvl1pPr defTabSz="911225">
              <a:defRPr sz="12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03" tIns="45652" rIns="91303" bIns="45652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03" tIns="45652" rIns="91303" bIns="45652" numCol="1" anchor="b" anchorCtr="0" compatLnSpc="1">
            <a:prstTxWarp prst="textNoShape">
              <a:avLst/>
            </a:prstTxWarp>
          </a:bodyPr>
          <a:lstStyle>
            <a:lvl1pPr defTabSz="911225">
              <a:defRPr sz="12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9515475"/>
            <a:ext cx="2982913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03" tIns="45652" rIns="91303" bIns="45652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>
                <a:ea typeface="新細明體" charset="-120"/>
              </a:defRPr>
            </a:lvl1pPr>
          </a:lstStyle>
          <a:p>
            <a:fld id="{3C2BFA45-45BD-4F44-9C68-59AAA256A8C6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BF0A1-A942-448A-8216-05D8DDA856DD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F9203-2F20-4D7F-88E4-A6CCCB2E61C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506F6-983F-478B-A6D0-55322661A96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06A2C7-9C1E-4212-8B00-60672CA5478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EF896-7819-4CCE-87E0-9520CE136F7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9A42C-1965-45C6-B673-0AB9BEED29A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F89D4D-67C3-4009-A1F5-C3FD93A6CDA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E8309E-EBBC-47D5-B553-1A319421490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2CCEA-4103-4018-8418-F16BC76B63D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3CC2A-3735-4664-82DE-3EC82151097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1AC3A9-33BD-41E5-99D6-E0483CCB5689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484812B2-917D-4F87-AEC9-2A326DDC897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hyperlink" Target="https://goo.gl/NTHfZ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2362200" y="1371600"/>
            <a:ext cx="449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kumimoji="1" lang="en-US" altLang="zh-TW" sz="1200">
                <a:solidFill>
                  <a:schemeClr val="bg1"/>
                </a:solidFill>
                <a:latin typeface="Arial" charset="0"/>
                <a:ea typeface="新細明體" charset="-120"/>
              </a:rPr>
              <a:t>Established on 01 July 2007 in Hong Kong</a:t>
            </a:r>
          </a:p>
        </p:txBody>
      </p:sp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0" y="8534400"/>
            <a:ext cx="6858000" cy="646113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kumimoji="1" lang="en-US" altLang="zh-TW" sz="1200" i="1" dirty="0">
                <a:solidFill>
                  <a:srgbClr val="1C1C1C"/>
                </a:solidFill>
                <a:latin typeface="Arial Narrow" charset="0"/>
                <a:ea typeface="新細明體" charset="-120"/>
              </a:rPr>
              <a:t>To provide platform in which operating theatre staff of the hospitals may </a:t>
            </a:r>
          </a:p>
          <a:p>
            <a:pPr algn="r"/>
            <a:r>
              <a:rPr kumimoji="1" lang="en-US" altLang="zh-TW" sz="1200" i="1" dirty="0">
                <a:solidFill>
                  <a:srgbClr val="1C1C1C"/>
                </a:solidFill>
                <a:latin typeface="Arial Narrow" charset="0"/>
                <a:ea typeface="新細明體" charset="-120"/>
              </a:rPr>
              <a:t>share the experience and facilitate education, in order to </a:t>
            </a:r>
          </a:p>
          <a:p>
            <a:pPr algn="r"/>
            <a:r>
              <a:rPr kumimoji="1" lang="en-US" altLang="zh-TW" sz="1200" i="1" dirty="0">
                <a:solidFill>
                  <a:srgbClr val="1C1C1C"/>
                </a:solidFill>
                <a:latin typeface="Arial Narrow" charset="0"/>
                <a:ea typeface="新細明體" charset="-120"/>
              </a:rPr>
              <a:t>improve the quality of care to be delivered</a:t>
            </a:r>
          </a:p>
        </p:txBody>
      </p:sp>
      <p:sp>
        <p:nvSpPr>
          <p:cNvPr id="14341" name="Rectangle 14"/>
          <p:cNvSpPr>
            <a:spLocks noChangeArrowheads="1"/>
          </p:cNvSpPr>
          <p:nvPr/>
        </p:nvSpPr>
        <p:spPr bwMode="auto">
          <a:xfrm>
            <a:off x="35991" y="36865"/>
            <a:ext cx="6858000" cy="9144000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HK">
              <a:ea typeface="新細明體" charset="-120"/>
            </a:endParaRPr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35991" y="28366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 of </a:t>
            </a:r>
            <a:r>
              <a:rPr lang="en-US" altLang="zh-HK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Hong Kong Operating </a:t>
            </a:r>
            <a:r>
              <a:rPr lang="en-US" altLang="zh-TW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 Nurses</a:t>
            </a:r>
          </a:p>
          <a:p>
            <a:pPr algn="ctr"/>
            <a:r>
              <a:rPr lang="en-US" altLang="zh-TW" sz="1600" dirty="0">
                <a:latin typeface="+mj-lt"/>
                <a:ea typeface="新細明體" charset="-120"/>
              </a:rPr>
              <a:t>Private Hospital Operating Theatre Organization</a:t>
            </a:r>
          </a:p>
          <a:p>
            <a:pPr algn="ctr"/>
            <a:endParaRPr lang="zh-TW" altLang="en-US" sz="1600" dirty="0">
              <a:solidFill>
                <a:srgbClr val="008080"/>
              </a:solidFill>
              <a:latin typeface="Arial Narrow" charset="0"/>
              <a:ea typeface="新細明體" charset="-120"/>
            </a:endParaRPr>
          </a:p>
        </p:txBody>
      </p:sp>
      <p:sp>
        <p:nvSpPr>
          <p:cNvPr id="14343" name="Rectangle 16"/>
          <p:cNvSpPr>
            <a:spLocks noChangeArrowheads="1"/>
          </p:cNvSpPr>
          <p:nvPr/>
        </p:nvSpPr>
        <p:spPr bwMode="auto">
          <a:xfrm>
            <a:off x="2642223" y="7053402"/>
            <a:ext cx="419869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000" dirty="0">
                <a:latin typeface="Arial" charset="0"/>
                <a:cs typeface="Arial" charset="0"/>
              </a:rPr>
              <a:t>Accredited by </a:t>
            </a:r>
          </a:p>
          <a:p>
            <a:pPr algn="r">
              <a:spcBef>
                <a:spcPct val="50000"/>
              </a:spcBef>
            </a:pPr>
            <a:r>
              <a:rPr lang="en-US" altLang="zh-TW" sz="1000" dirty="0">
                <a:latin typeface="Arial" charset="0"/>
                <a:cs typeface="Arial" charset="0"/>
              </a:rPr>
              <a:t> Association of Hong Kong Operating Room Nurses </a:t>
            </a:r>
          </a:p>
          <a:p>
            <a:pPr algn="r">
              <a:spcBef>
                <a:spcPct val="50000"/>
              </a:spcBef>
            </a:pPr>
            <a:r>
              <a:rPr lang="en-US" altLang="zh-TW" sz="1000" dirty="0">
                <a:latin typeface="Arial" charset="0"/>
                <a:cs typeface="Arial" charset="0"/>
              </a:rPr>
              <a:t>Private Hospital Operating Theatre Organization</a:t>
            </a:r>
          </a:p>
          <a:p>
            <a:pPr algn="r">
              <a:spcBef>
                <a:spcPct val="50000"/>
              </a:spcBef>
            </a:pPr>
            <a:r>
              <a:rPr lang="en-US" altLang="zh-TW" sz="1000" dirty="0"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14344" name="Text Box 66"/>
          <p:cNvSpPr txBox="1">
            <a:spLocks noChangeArrowheads="1"/>
          </p:cNvSpPr>
          <p:nvPr/>
        </p:nvSpPr>
        <p:spPr bwMode="auto">
          <a:xfrm>
            <a:off x="260648" y="1481101"/>
            <a:ext cx="65973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b="1" dirty="0">
                <a:solidFill>
                  <a:srgbClr val="7030A0"/>
                </a:solidFill>
                <a:latin typeface="Calibri" charset="0"/>
              </a:rPr>
              <a:t>Experience sharing for pre-warming SOP and Perioperative Temperature Management according the German S3-Guideline </a:t>
            </a:r>
            <a:endParaRPr lang="en-US" sz="2800" b="1" dirty="0">
              <a:solidFill>
                <a:srgbClr val="7030A0"/>
              </a:solidFill>
              <a:latin typeface="Calibri" charset="0"/>
            </a:endParaRPr>
          </a:p>
        </p:txBody>
      </p:sp>
      <p:sp>
        <p:nvSpPr>
          <p:cNvPr id="14345" name="Text Box 69"/>
          <p:cNvSpPr txBox="1">
            <a:spLocks noChangeArrowheads="1"/>
          </p:cNvSpPr>
          <p:nvPr/>
        </p:nvSpPr>
        <p:spPr bwMode="auto">
          <a:xfrm>
            <a:off x="188640" y="4860032"/>
            <a:ext cx="6408738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Arial" charset="0"/>
                <a:cs typeface="Arial" charset="0"/>
              </a:rPr>
              <a:t>Program Agenda</a:t>
            </a:r>
            <a:br>
              <a:rPr lang="en-US" altLang="zh-TW" sz="1200" b="1" i="1" dirty="0">
                <a:latin typeface="Arial" charset="0"/>
                <a:cs typeface="Arial" charset="0"/>
              </a:rPr>
            </a:br>
            <a:endParaRPr lang="en-US" sz="11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r>
              <a:rPr lang="en-US" sz="1400" dirty="0">
                <a:solidFill>
                  <a:srgbClr val="595959"/>
                </a:solidFill>
                <a:latin typeface="Arial" charset="0"/>
                <a:cs typeface="Arial" charset="0"/>
              </a:rPr>
              <a:t>18:00 – 18:30pm	Registration &amp; Refreshment </a:t>
            </a:r>
          </a:p>
          <a:p>
            <a:endParaRPr lang="en-US" sz="14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r>
              <a:rPr lang="en-US" sz="1400" dirty="0">
                <a:solidFill>
                  <a:srgbClr val="595959"/>
                </a:solidFill>
                <a:latin typeface="Arial" charset="0"/>
                <a:cs typeface="Arial" charset="0"/>
              </a:rPr>
              <a:t>18:30 – 20:00pm	Experience sharing for pre-warming SOP and 			Perioperative Temperature Management according the 		German S3-Guideline </a:t>
            </a:r>
            <a:r>
              <a:rPr lang="en-US" sz="1400" dirty="0">
                <a:solidFill>
                  <a:srgbClr val="0000FF"/>
                </a:solidFill>
                <a:latin typeface="Arial" charset="0"/>
                <a:cs typeface="Arial" charset="0"/>
              </a:rPr>
              <a:t>		</a:t>
            </a:r>
          </a:p>
          <a:p>
            <a:r>
              <a:rPr lang="en-US" sz="1400" dirty="0">
                <a:solidFill>
                  <a:srgbClr val="0000FF"/>
                </a:solidFill>
                <a:latin typeface="Arial" charset="0"/>
                <a:cs typeface="Arial" charset="0"/>
              </a:rPr>
              <a:t>		</a:t>
            </a:r>
            <a:r>
              <a:rPr lang="sv-SE" sz="1400" dirty="0">
                <a:solidFill>
                  <a:srgbClr val="0000FF"/>
                </a:solidFill>
                <a:latin typeface="Arial" charset="0"/>
                <a:cs typeface="Arial" charset="0"/>
              </a:rPr>
              <a:t>Prof. Dr. med. Matthias Menzel</a:t>
            </a:r>
            <a:endParaRPr lang="en-US" sz="1400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r>
              <a:rPr lang="en-US" sz="1400" dirty="0">
                <a:solidFill>
                  <a:srgbClr val="595959"/>
                </a:solidFill>
                <a:latin typeface="Arial" charset="0"/>
                <a:cs typeface="Arial" charset="0"/>
              </a:rPr>
              <a:t>		</a:t>
            </a:r>
            <a:r>
              <a:rPr lang="en-US" sz="900" dirty="0"/>
              <a:t>Medical Deputy Director of the Hospital in Wolfsburg</a:t>
            </a:r>
          </a:p>
          <a:p>
            <a:endParaRPr lang="en-US" sz="9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1400" dirty="0">
                <a:solidFill>
                  <a:srgbClr val="595959"/>
                </a:solidFill>
                <a:latin typeface="Arial" charset="0"/>
                <a:cs typeface="Arial" charset="0"/>
              </a:rPr>
              <a:t>20:00 – 20:30pm	Q&amp;A</a:t>
            </a:r>
          </a:p>
        </p:txBody>
      </p:sp>
      <p:sp>
        <p:nvSpPr>
          <p:cNvPr id="14346" name="Rectangle 71"/>
          <p:cNvSpPr>
            <a:spLocks noChangeArrowheads="1"/>
          </p:cNvSpPr>
          <p:nvPr/>
        </p:nvSpPr>
        <p:spPr bwMode="auto">
          <a:xfrm>
            <a:off x="0" y="7231063"/>
            <a:ext cx="38608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TW" sz="1000" b="1" i="1">
                <a:latin typeface="Arial" charset="0"/>
                <a:cs typeface="Arial" charset="0"/>
              </a:rPr>
              <a:t>    Supported by</a:t>
            </a:r>
          </a:p>
          <a:p>
            <a:r>
              <a:rPr lang="en-US" altLang="zh-TW" sz="1000" b="1" i="1">
                <a:latin typeface="Arial" charset="0"/>
                <a:cs typeface="Arial" charset="0"/>
              </a:rPr>
              <a:t> </a:t>
            </a:r>
            <a:br>
              <a:rPr lang="en-US" altLang="zh-TW" sz="1000" b="1" i="1">
                <a:latin typeface="Arial" charset="0"/>
                <a:cs typeface="Arial" charset="0"/>
              </a:rPr>
            </a:br>
            <a:r>
              <a:rPr lang="en-US" altLang="zh-TW" sz="1000" b="1" i="1">
                <a:latin typeface="Arial" charset="0"/>
                <a:cs typeface="Arial" charset="0"/>
              </a:rPr>
              <a:t>    </a:t>
            </a:r>
            <a:r>
              <a:rPr lang="en-US" sz="1000" i="1">
                <a:solidFill>
                  <a:srgbClr val="595959"/>
                </a:solidFill>
                <a:latin typeface="Stag Sans Book" pitchFamily="34" charset="0"/>
                <a:cs typeface="Arial" charset="0"/>
              </a:rPr>
              <a:t>3M (Hong Kong) Ltd</a:t>
            </a:r>
            <a:endParaRPr lang="en-US" altLang="zh-TW" sz="1000" b="1" i="1">
              <a:latin typeface="Arial" charset="0"/>
              <a:cs typeface="Arial" charset="0"/>
            </a:endParaRPr>
          </a:p>
          <a:p>
            <a:endParaRPr lang="en-US" altLang="zh-TW" sz="200" b="1" i="1">
              <a:latin typeface="Arial" charset="0"/>
              <a:cs typeface="Arial" charset="0"/>
            </a:endParaRPr>
          </a:p>
          <a:p>
            <a:pPr eaLnBrk="0" hangingPunct="0"/>
            <a:endParaRPr lang="en-US" altLang="zh-TW" sz="300" i="1">
              <a:latin typeface="Century Schoolbook" charset="0"/>
              <a:cs typeface="Arial" charset="0"/>
            </a:endParaRPr>
          </a:p>
          <a:p>
            <a:pPr eaLnBrk="0" hangingPunct="0"/>
            <a:endParaRPr lang="zh-TW" altLang="en-US" sz="1000">
              <a:ea typeface="新細明體" charset="-120"/>
            </a:endParaRPr>
          </a:p>
        </p:txBody>
      </p:sp>
      <p:sp>
        <p:nvSpPr>
          <p:cNvPr id="14347" name="Rectangle 72"/>
          <p:cNvSpPr>
            <a:spLocks noChangeArrowheads="1"/>
          </p:cNvSpPr>
          <p:nvPr/>
        </p:nvSpPr>
        <p:spPr bwMode="auto">
          <a:xfrm>
            <a:off x="0" y="5297488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4348" name="Text Box 74"/>
          <p:cNvSpPr txBox="1">
            <a:spLocks noChangeArrowheads="1"/>
          </p:cNvSpPr>
          <p:nvPr/>
        </p:nvSpPr>
        <p:spPr bwMode="auto">
          <a:xfrm>
            <a:off x="188640" y="2695507"/>
            <a:ext cx="6597352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Date :	      16</a:t>
            </a:r>
            <a:r>
              <a:rPr lang="en-US" sz="1600" baseline="30000" dirty="0">
                <a:solidFill>
                  <a:srgbClr val="595959"/>
                </a:solidFill>
                <a:latin typeface="Arial" charset="0"/>
                <a:cs typeface="Arial" charset="0"/>
              </a:rPr>
              <a:t>th</a:t>
            </a:r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 November 2018, Friday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Time: 	      18:00pm – 20:30pm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Venue: 	      1/F, Theatre 1, 78 Tat </a:t>
            </a:r>
            <a:r>
              <a:rPr lang="en-US" sz="1600" dirty="0" err="1">
                <a:solidFill>
                  <a:srgbClr val="595959"/>
                </a:solidFill>
                <a:latin typeface="Arial" charset="0"/>
                <a:cs typeface="Arial" charset="0"/>
              </a:rPr>
              <a:t>Chee</a:t>
            </a:r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 Avenue, 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	      Hong Kong Productivity Council,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                      Kowloon Tong. 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No. of Seat:    100</a:t>
            </a: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en-US" altLang="zh-TW" sz="1600" dirty="0">
                <a:solidFill>
                  <a:srgbClr val="595959"/>
                </a:solidFill>
                <a:latin typeface="Arial" charset="0"/>
                <a:cs typeface="Arial" charset="0"/>
              </a:rPr>
              <a:t>CNE Credit:   To be confirmed</a:t>
            </a: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en-US" altLang="zh-TW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** Please register online by 9</a:t>
            </a:r>
            <a:r>
              <a:rPr lang="en-US" altLang="zh-TW" sz="1200" b="1" baseline="30000" dirty="0">
                <a:solidFill>
                  <a:srgbClr val="0000FF"/>
                </a:solidFill>
                <a:latin typeface="Arial" charset="0"/>
                <a:cs typeface="Arial" charset="0"/>
              </a:rPr>
              <a:t>th</a:t>
            </a:r>
            <a:r>
              <a:rPr lang="en-US" altLang="zh-TW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 Nov 2018, seat reservation on first come first serve  **</a:t>
            </a:r>
          </a:p>
        </p:txBody>
      </p:sp>
      <p:sp>
        <p:nvSpPr>
          <p:cNvPr id="14349" name="Rectangle 88"/>
          <p:cNvSpPr>
            <a:spLocks noChangeArrowheads="1"/>
          </p:cNvSpPr>
          <p:nvPr/>
        </p:nvSpPr>
        <p:spPr bwMode="auto">
          <a:xfrm>
            <a:off x="2905125" y="80200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HK">
              <a:ea typeface="新細明體" charset="-120"/>
            </a:endParaRPr>
          </a:p>
        </p:txBody>
      </p:sp>
      <p:pic>
        <p:nvPicPr>
          <p:cNvPr id="14350" name="Picture 16" descr="photo logo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28" y="125419"/>
            <a:ext cx="1078259" cy="95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17" descr="photo logo-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8796" y="7761041"/>
            <a:ext cx="8255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Picture 16" descr="Screen Shot 2018-08-15 at 4.59.49 PM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7848600"/>
            <a:ext cx="2133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6">
            <a:extLst>
              <a:ext uri="{FF2B5EF4-FFF2-40B4-BE49-F238E27FC236}">
                <a16:creationId xmlns:a16="http://schemas.microsoft.com/office/drawing/2014/main" id="{4DB9440F-38C1-439B-BF5B-520DD7E6D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1" y="1273250"/>
            <a:ext cx="6858000" cy="2190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HK">
              <a:ea typeface="新細明體" charset="-120"/>
            </a:endParaRPr>
          </a:p>
        </p:txBody>
      </p:sp>
      <p:pic>
        <p:nvPicPr>
          <p:cNvPr id="21" name="Picture 12" descr="New logo">
            <a:extLst>
              <a:ext uri="{FF2B5EF4-FFF2-40B4-BE49-F238E27FC236}">
                <a16:creationId xmlns:a16="http://schemas.microsoft.com/office/drawing/2014/main" id="{315DFDB1-784B-47E4-A09F-42407E8CC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956" y="107950"/>
            <a:ext cx="945271" cy="1072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2" descr="New logo">
            <a:extLst>
              <a:ext uri="{FF2B5EF4-FFF2-40B4-BE49-F238E27FC236}">
                <a16:creationId xmlns:a16="http://schemas.microsoft.com/office/drawing/2014/main" id="{20989A36-6C69-4929-8F13-4EF10BB4F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573" y="7772400"/>
            <a:ext cx="656587" cy="74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5DE05AB-D752-4F2C-8A6E-D3982E258DF0}"/>
              </a:ext>
            </a:extLst>
          </p:cNvPr>
          <p:cNvSpPr/>
          <p:nvPr/>
        </p:nvSpPr>
        <p:spPr>
          <a:xfrm>
            <a:off x="5319204" y="2950463"/>
            <a:ext cx="1484784" cy="246221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u="sng" dirty="0">
                <a:latin typeface="Calibri" panose="020F0502020204030204" pitchFamily="34" charset="0"/>
                <a:ea typeface="PMingLiU" panose="02020500000000000000" pitchFamily="18" charset="-120"/>
                <a:hlinkClick r:id="rId7"/>
              </a:rPr>
              <a:t>https://goo.gl/NTHfZ3</a:t>
            </a:r>
            <a:endParaRPr lang="en-US" sz="1000" b="1" dirty="0"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8402513-0112-41CE-8453-5F468D3DC37B}"/>
              </a:ext>
            </a:extLst>
          </p:cNvPr>
          <p:cNvSpPr/>
          <p:nvPr/>
        </p:nvSpPr>
        <p:spPr>
          <a:xfrm>
            <a:off x="5452267" y="2694076"/>
            <a:ext cx="1124744" cy="21544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i="1" dirty="0"/>
              <a:t>Link to register</a:t>
            </a:r>
            <a:endParaRPr lang="en-US" sz="1200" dirty="0"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pic>
        <p:nvPicPr>
          <p:cNvPr id="9" name="Picture 8" descr="A close up of a logo&#10;&#10;Description generated with high confidence">
            <a:extLst>
              <a:ext uri="{FF2B5EF4-FFF2-40B4-BE49-F238E27FC236}">
                <a16:creationId xmlns:a16="http://schemas.microsoft.com/office/drawing/2014/main" id="{7607B456-4951-474C-AF5F-41D49500115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078" y="3256768"/>
            <a:ext cx="1257300" cy="12573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96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ＭＳ Ｐゴシック</vt:lpstr>
      <vt:lpstr>PMingLiU</vt:lpstr>
      <vt:lpstr>PMingLiU</vt:lpstr>
      <vt:lpstr>Stag Sans Book</vt:lpstr>
      <vt:lpstr>Arial</vt:lpstr>
      <vt:lpstr>Arial Narrow</vt:lpstr>
      <vt:lpstr>Calibri</vt:lpstr>
      <vt:lpstr>Century Schoolbook</vt:lpstr>
      <vt:lpstr>Times New Roman</vt:lpstr>
      <vt:lpstr>Default Design</vt:lpstr>
      <vt:lpstr>PowerPoint Presentation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ryuen</dc:creator>
  <cp:lastModifiedBy>Erica Lai</cp:lastModifiedBy>
  <cp:revision>120</cp:revision>
  <cp:lastPrinted>2011-02-16T07:09:19Z</cp:lastPrinted>
  <dcterms:created xsi:type="dcterms:W3CDTF">2018-08-15T08:51:29Z</dcterms:created>
  <dcterms:modified xsi:type="dcterms:W3CDTF">2018-10-15T09:41:48Z</dcterms:modified>
</cp:coreProperties>
</file>